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al" charset="1" panose="020B0502020202020204"/>
      <p:regular r:id="rId21"/>
    </p:embeddedFont>
    <p:embeddedFont>
      <p:font typeface="Arial Bold" charset="1" panose="020B0802020202020204"/>
      <p:regular r:id="rId22"/>
    </p:embeddedFont>
    <p:embeddedFont>
      <p:font typeface="HK Grotesk Medium Bold" charset="1" panose="00000700000000000000"/>
      <p:regular r:id="rId23"/>
    </p:embeddedFont>
    <p:embeddedFont>
      <p:font typeface="HK Grotesk Medium" charset="1" panose="000006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gif" Type="http://schemas.openxmlformats.org/officeDocument/2006/relationships/image"/><Relationship Id="rId5" Target="../media/image18.jpe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gif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6666" y="5061585"/>
            <a:ext cx="14463345" cy="5532230"/>
          </a:xfrm>
          <a:custGeom>
            <a:avLst/>
            <a:gdLst/>
            <a:ahLst/>
            <a:cxnLst/>
            <a:rect r="r" b="b" t="t" l="l"/>
            <a:pathLst>
              <a:path h="5532230" w="14463345">
                <a:moveTo>
                  <a:pt x="0" y="0"/>
                </a:moveTo>
                <a:lnTo>
                  <a:pt x="14463346" y="0"/>
                </a:lnTo>
                <a:lnTo>
                  <a:pt x="14463346" y="5532229"/>
                </a:lnTo>
                <a:lnTo>
                  <a:pt x="0" y="5532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81050"/>
            <a:ext cx="16230600" cy="436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243762"/>
                </a:solidFill>
                <a:latin typeface="Arial"/>
              </a:rPr>
              <a:t>CAPSTONE PROJECT</a:t>
            </a:r>
          </a:p>
          <a:p>
            <a:pPr algn="ctr">
              <a:lnSpc>
                <a:spcPts val="8679"/>
              </a:lnSpc>
            </a:pPr>
            <a:r>
              <a:rPr lang="en-US" sz="6199" u="sng">
                <a:solidFill>
                  <a:srgbClr val="243762"/>
                </a:solidFill>
                <a:latin typeface="Arial Bold"/>
              </a:rPr>
              <a:t>AnalytixAI</a:t>
            </a:r>
          </a:p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243762"/>
                </a:solidFill>
                <a:latin typeface="Arial Bold"/>
              </a:rPr>
              <a:t>Automated Business Analytics With LLM and LangChain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7797" y="2238517"/>
            <a:ext cx="3495191" cy="3476126"/>
          </a:xfrm>
          <a:custGeom>
            <a:avLst/>
            <a:gdLst/>
            <a:ahLst/>
            <a:cxnLst/>
            <a:rect r="r" b="b" t="t" l="l"/>
            <a:pathLst>
              <a:path h="3476126" w="3495191">
                <a:moveTo>
                  <a:pt x="0" y="0"/>
                </a:moveTo>
                <a:lnTo>
                  <a:pt x="3495191" y="0"/>
                </a:lnTo>
                <a:lnTo>
                  <a:pt x="3495191" y="3476126"/>
                </a:lnTo>
                <a:lnTo>
                  <a:pt x="0" y="347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297061" y="2238517"/>
            <a:ext cx="5483257" cy="427694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23808" y="6515457"/>
            <a:ext cx="6501347" cy="3429461"/>
          </a:xfrm>
          <a:custGeom>
            <a:avLst/>
            <a:gdLst/>
            <a:ahLst/>
            <a:cxnLst/>
            <a:rect r="r" b="b" t="t" l="l"/>
            <a:pathLst>
              <a:path h="3429461" w="6501347">
                <a:moveTo>
                  <a:pt x="0" y="0"/>
                </a:moveTo>
                <a:lnTo>
                  <a:pt x="6501347" y="0"/>
                </a:lnTo>
                <a:lnTo>
                  <a:pt x="6501347" y="3429461"/>
                </a:lnTo>
                <a:lnTo>
                  <a:pt x="0" y="3429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15099"/>
            <a:ext cx="9523023" cy="48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1074" indent="-375537" lvl="1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HK Grotesk Medium Bold"/>
              </a:rPr>
              <a:t>Large Language Models (LLM)</a:t>
            </a:r>
          </a:p>
          <a:p>
            <a:pPr algn="l" marL="751074" indent="-375537" lvl="1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HK Grotesk Medium Bold"/>
              </a:rPr>
              <a:t>LangChain</a:t>
            </a:r>
          </a:p>
          <a:p>
            <a:pPr algn="l" marL="751074" indent="-375537" lvl="1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HK Grotesk Medium Bold"/>
              </a:rPr>
              <a:t>Python</a:t>
            </a:r>
          </a:p>
          <a:p>
            <a:pPr algn="l" marL="751074" indent="-375537" lvl="1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HK Grotesk Medium Bold"/>
              </a:rPr>
              <a:t>Code Interpreter</a:t>
            </a:r>
          </a:p>
          <a:p>
            <a:pPr algn="l" marL="751074" indent="-375537" lvl="1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HK Grotesk Medium Bold"/>
              </a:rPr>
              <a:t>Streamlit</a:t>
            </a:r>
          </a:p>
          <a:p>
            <a:pPr algn="l" marL="751074" indent="-375537" lvl="1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HK Grotesk Medium Bold"/>
              </a:rPr>
              <a:t>Machine learning</a:t>
            </a:r>
          </a:p>
          <a:p>
            <a:pPr algn="l" marL="751074" indent="-375537" lvl="1">
              <a:lnSpc>
                <a:spcPts val="4870"/>
              </a:lnSpc>
              <a:buFont typeface="Arial"/>
              <a:buChar char="•"/>
            </a:pPr>
            <a:r>
              <a:rPr lang="en-US" sz="3478">
                <a:solidFill>
                  <a:srgbClr val="000000"/>
                </a:solidFill>
                <a:latin typeface="HK Grotesk Medium Bold"/>
              </a:rPr>
              <a:t>Data Visualization Libraries</a:t>
            </a:r>
          </a:p>
          <a:p>
            <a:pPr algn="l">
              <a:lnSpc>
                <a:spcPts val="487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77263" y="790575"/>
            <a:ext cx="159334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TOOLS AND TECHNOLOGY USED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7721012"/>
            <a:ext cx="2845349" cy="2565988"/>
          </a:xfrm>
          <a:custGeom>
            <a:avLst/>
            <a:gdLst/>
            <a:ahLst/>
            <a:cxnLst/>
            <a:rect r="r" b="b" t="t" l="l"/>
            <a:pathLst>
              <a:path h="2565988" w="2845349">
                <a:moveTo>
                  <a:pt x="0" y="0"/>
                </a:moveTo>
                <a:lnTo>
                  <a:pt x="2845349" y="0"/>
                </a:lnTo>
                <a:lnTo>
                  <a:pt x="2845349" y="2565988"/>
                </a:lnTo>
                <a:lnTo>
                  <a:pt x="0" y="2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442651" y="0"/>
            <a:ext cx="2845349" cy="2565988"/>
          </a:xfrm>
          <a:custGeom>
            <a:avLst/>
            <a:gdLst/>
            <a:ahLst/>
            <a:cxnLst/>
            <a:rect r="r" b="b" t="t" l="l"/>
            <a:pathLst>
              <a:path h="2565988" w="2845349">
                <a:moveTo>
                  <a:pt x="0" y="0"/>
                </a:moveTo>
                <a:lnTo>
                  <a:pt x="2845349" y="0"/>
                </a:lnTo>
                <a:lnTo>
                  <a:pt x="2845349" y="2565988"/>
                </a:lnTo>
                <a:lnTo>
                  <a:pt x="0" y="2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07431"/>
            <a:ext cx="7727726" cy="5696952"/>
          </a:xfrm>
          <a:custGeom>
            <a:avLst/>
            <a:gdLst/>
            <a:ahLst/>
            <a:cxnLst/>
            <a:rect r="r" b="b" t="t" l="l"/>
            <a:pathLst>
              <a:path h="5696952" w="7727726">
                <a:moveTo>
                  <a:pt x="0" y="0"/>
                </a:moveTo>
                <a:lnTo>
                  <a:pt x="7727726" y="0"/>
                </a:lnTo>
                <a:lnTo>
                  <a:pt x="7727726" y="5696951"/>
                </a:lnTo>
                <a:lnTo>
                  <a:pt x="0" y="569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307431"/>
            <a:ext cx="8336539" cy="5696952"/>
          </a:xfrm>
          <a:custGeom>
            <a:avLst/>
            <a:gdLst/>
            <a:ahLst/>
            <a:cxnLst/>
            <a:rect r="r" b="b" t="t" l="l"/>
            <a:pathLst>
              <a:path h="5696952" w="8336539">
                <a:moveTo>
                  <a:pt x="0" y="0"/>
                </a:moveTo>
                <a:lnTo>
                  <a:pt x="8336539" y="0"/>
                </a:lnTo>
                <a:lnTo>
                  <a:pt x="8336539" y="5696951"/>
                </a:lnTo>
                <a:lnTo>
                  <a:pt x="0" y="5696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7662"/>
            <a:ext cx="16230600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Arial Bold"/>
              </a:rPr>
              <a:t>SYSTEM  SCREENSHOTS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6125" y="8195964"/>
            <a:ext cx="1635441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HK Grotesk Medium Bold"/>
              </a:rPr>
              <a:t>User Interaction to input customized Queries and Requests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81138"/>
            <a:ext cx="7563235" cy="8495026"/>
          </a:xfrm>
          <a:custGeom>
            <a:avLst/>
            <a:gdLst/>
            <a:ahLst/>
            <a:cxnLst/>
            <a:rect r="r" b="b" t="t" l="l"/>
            <a:pathLst>
              <a:path h="8495026" w="7563235">
                <a:moveTo>
                  <a:pt x="0" y="0"/>
                </a:moveTo>
                <a:lnTo>
                  <a:pt x="7563235" y="0"/>
                </a:lnTo>
                <a:lnTo>
                  <a:pt x="7563235" y="8495026"/>
                </a:lnTo>
                <a:lnTo>
                  <a:pt x="0" y="849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7319" y="1796031"/>
            <a:ext cx="8714455" cy="6497952"/>
          </a:xfrm>
          <a:custGeom>
            <a:avLst/>
            <a:gdLst/>
            <a:ahLst/>
            <a:cxnLst/>
            <a:rect r="r" b="b" t="t" l="l"/>
            <a:pathLst>
              <a:path h="6497952" w="8714455">
                <a:moveTo>
                  <a:pt x="0" y="0"/>
                </a:moveTo>
                <a:lnTo>
                  <a:pt x="8714454" y="0"/>
                </a:lnTo>
                <a:lnTo>
                  <a:pt x="8714454" y="6497952"/>
                </a:lnTo>
                <a:lnTo>
                  <a:pt x="0" y="649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7662"/>
            <a:ext cx="16230600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Arial Bold"/>
              </a:rPr>
              <a:t>SYSTEM SCREENSHOTS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4627" y="8589645"/>
            <a:ext cx="907983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HK Grotesk Medium Bold"/>
              </a:rPr>
              <a:t>Dashboard Output Display </a:t>
            </a:r>
          </a:p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HK Grotesk Medium Bold"/>
              </a:rPr>
              <a:t>with Automated Textual Insights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2151855" y="256821"/>
            <a:ext cx="1143983" cy="1008135"/>
          </a:xfrm>
          <a:custGeom>
            <a:avLst/>
            <a:gdLst/>
            <a:ahLst/>
            <a:cxnLst/>
            <a:rect r="r" b="b" t="t" l="l"/>
            <a:pathLst>
              <a:path h="1008135" w="1143983">
                <a:moveTo>
                  <a:pt x="0" y="0"/>
                </a:moveTo>
                <a:lnTo>
                  <a:pt x="1143983" y="0"/>
                </a:lnTo>
                <a:lnTo>
                  <a:pt x="1143983" y="1008135"/>
                </a:lnTo>
                <a:lnTo>
                  <a:pt x="0" y="100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7713" y="7947792"/>
            <a:ext cx="13365899" cy="1944131"/>
          </a:xfrm>
          <a:custGeom>
            <a:avLst/>
            <a:gdLst/>
            <a:ahLst/>
            <a:cxnLst/>
            <a:rect r="r" b="b" t="t" l="l"/>
            <a:pathLst>
              <a:path h="1944131" w="13365899">
                <a:moveTo>
                  <a:pt x="0" y="0"/>
                </a:moveTo>
                <a:lnTo>
                  <a:pt x="13365899" y="0"/>
                </a:lnTo>
                <a:lnTo>
                  <a:pt x="13365899" y="1944131"/>
                </a:lnTo>
                <a:lnTo>
                  <a:pt x="0" y="194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89100" y="8044482"/>
            <a:ext cx="2309800" cy="1982228"/>
          </a:xfrm>
          <a:custGeom>
            <a:avLst/>
            <a:gdLst/>
            <a:ahLst/>
            <a:cxnLst/>
            <a:rect r="r" b="b" t="t" l="l"/>
            <a:pathLst>
              <a:path h="1982228" w="2309800">
                <a:moveTo>
                  <a:pt x="0" y="0"/>
                </a:moveTo>
                <a:lnTo>
                  <a:pt x="2309800" y="0"/>
                </a:lnTo>
                <a:lnTo>
                  <a:pt x="2309800" y="1982228"/>
                </a:lnTo>
                <a:lnTo>
                  <a:pt x="0" y="1982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304772"/>
            <a:ext cx="1769013" cy="1461647"/>
          </a:xfrm>
          <a:custGeom>
            <a:avLst/>
            <a:gdLst/>
            <a:ahLst/>
            <a:cxnLst/>
            <a:rect r="r" b="b" t="t" l="l"/>
            <a:pathLst>
              <a:path h="1461647" w="1769013">
                <a:moveTo>
                  <a:pt x="0" y="0"/>
                </a:moveTo>
                <a:lnTo>
                  <a:pt x="1769013" y="0"/>
                </a:lnTo>
                <a:lnTo>
                  <a:pt x="1769013" y="1461647"/>
                </a:lnTo>
                <a:lnTo>
                  <a:pt x="0" y="1461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070977"/>
            <a:ext cx="16230600" cy="561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rial"/>
              </a:rPr>
              <a:t>The final outcome of this project is the successful implementation of </a:t>
            </a:r>
            <a:r>
              <a:rPr lang="en-US" sz="3499">
                <a:solidFill>
                  <a:srgbClr val="000000"/>
                </a:solidFill>
                <a:latin typeface="Arial Bold"/>
              </a:rPr>
              <a:t>Automated Business Analytics Dashboard</a:t>
            </a:r>
            <a:r>
              <a:rPr lang="en-US" sz="3499">
                <a:solidFill>
                  <a:srgbClr val="000000"/>
                </a:solidFill>
                <a:latin typeface="Arial"/>
              </a:rPr>
              <a:t> which is user friendly and interactive.</a:t>
            </a:r>
          </a:p>
          <a:p>
            <a:pPr algn="just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rial Bold"/>
              </a:rPr>
              <a:t>Real time data processing</a:t>
            </a:r>
            <a:r>
              <a:rPr lang="en-US" sz="3499">
                <a:solidFill>
                  <a:srgbClr val="000000"/>
                </a:solidFill>
                <a:latin typeface="Arial"/>
              </a:rPr>
              <a:t> to handle multiple requests and large datasets efficiently. </a:t>
            </a:r>
          </a:p>
          <a:p>
            <a:pPr algn="just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rial Bold"/>
              </a:rPr>
              <a:t>Automated data visualization</a:t>
            </a:r>
            <a:r>
              <a:rPr lang="en-US" sz="3499">
                <a:solidFill>
                  <a:srgbClr val="000000"/>
                </a:solidFill>
                <a:latin typeface="Arial"/>
              </a:rPr>
              <a:t> with the inclusion of various chart types to provide comprehensive options.</a:t>
            </a:r>
          </a:p>
          <a:p>
            <a:pPr algn="just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rial"/>
              </a:rPr>
              <a:t>Integration of advanced algorithms to generate </a:t>
            </a:r>
            <a:r>
              <a:rPr lang="en-US" sz="3499">
                <a:solidFill>
                  <a:srgbClr val="000000"/>
                </a:solidFill>
                <a:latin typeface="Arial Bold"/>
              </a:rPr>
              <a:t>accurate and relevant textual insights</a:t>
            </a:r>
            <a:r>
              <a:rPr lang="en-US" sz="3499">
                <a:solidFill>
                  <a:srgbClr val="000000"/>
                </a:solidFill>
                <a:latin typeface="Arial"/>
              </a:rPr>
              <a:t> accompanying the visual data representations.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39030" y="8044482"/>
            <a:ext cx="2108753" cy="1982228"/>
          </a:xfrm>
          <a:custGeom>
            <a:avLst/>
            <a:gdLst/>
            <a:ahLst/>
            <a:cxnLst/>
            <a:rect r="r" b="b" t="t" l="l"/>
            <a:pathLst>
              <a:path h="1982228" w="2108753">
                <a:moveTo>
                  <a:pt x="0" y="0"/>
                </a:moveTo>
                <a:lnTo>
                  <a:pt x="2108753" y="0"/>
                </a:lnTo>
                <a:lnTo>
                  <a:pt x="2108753" y="1982228"/>
                </a:lnTo>
                <a:lnTo>
                  <a:pt x="0" y="1982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71662" y="7627382"/>
            <a:ext cx="2687638" cy="2399327"/>
          </a:xfrm>
          <a:custGeom>
            <a:avLst/>
            <a:gdLst/>
            <a:ahLst/>
            <a:cxnLst/>
            <a:rect r="r" b="b" t="t" l="l"/>
            <a:pathLst>
              <a:path h="2399327" w="2687638">
                <a:moveTo>
                  <a:pt x="0" y="0"/>
                </a:moveTo>
                <a:lnTo>
                  <a:pt x="2687638" y="0"/>
                </a:lnTo>
                <a:lnTo>
                  <a:pt x="2687638" y="2399328"/>
                </a:lnTo>
                <a:lnTo>
                  <a:pt x="0" y="2399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33735" y="7947792"/>
            <a:ext cx="2203092" cy="2078918"/>
          </a:xfrm>
          <a:custGeom>
            <a:avLst/>
            <a:gdLst/>
            <a:ahLst/>
            <a:cxnLst/>
            <a:rect r="r" b="b" t="t" l="l"/>
            <a:pathLst>
              <a:path h="2078918" w="2203092">
                <a:moveTo>
                  <a:pt x="0" y="0"/>
                </a:moveTo>
                <a:lnTo>
                  <a:pt x="2203092" y="0"/>
                </a:lnTo>
                <a:lnTo>
                  <a:pt x="2203092" y="2078918"/>
                </a:lnTo>
                <a:lnTo>
                  <a:pt x="0" y="2078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00100"/>
            <a:ext cx="16230600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Arial Bold"/>
              </a:rPr>
              <a:t>PROJECT OUTCOMES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15445" y="317912"/>
            <a:ext cx="2643855" cy="2057400"/>
          </a:xfrm>
          <a:custGeom>
            <a:avLst/>
            <a:gdLst/>
            <a:ahLst/>
            <a:cxnLst/>
            <a:rect r="r" b="b" t="t" l="l"/>
            <a:pathLst>
              <a:path h="2057400" w="2643855">
                <a:moveTo>
                  <a:pt x="0" y="0"/>
                </a:moveTo>
                <a:lnTo>
                  <a:pt x="2643855" y="0"/>
                </a:lnTo>
                <a:lnTo>
                  <a:pt x="264385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91913" y="2375312"/>
            <a:ext cx="12504173" cy="7659112"/>
          </a:xfrm>
          <a:custGeom>
            <a:avLst/>
            <a:gdLst/>
            <a:ahLst/>
            <a:cxnLst/>
            <a:rect r="r" b="b" t="t" l="l"/>
            <a:pathLst>
              <a:path h="7659112" w="12504173">
                <a:moveTo>
                  <a:pt x="0" y="0"/>
                </a:moveTo>
                <a:lnTo>
                  <a:pt x="12504174" y="0"/>
                </a:lnTo>
                <a:lnTo>
                  <a:pt x="12504174" y="7659112"/>
                </a:lnTo>
                <a:lnTo>
                  <a:pt x="0" y="7659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00100"/>
            <a:ext cx="16230600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Arial Bold"/>
              </a:rPr>
              <a:t>ROLE PLAYING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31" r="0" b="-41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94547" y="2849563"/>
            <a:ext cx="13298906" cy="381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0"/>
              </a:lnSpc>
            </a:pPr>
            <a:r>
              <a:rPr lang="en-US" sz="20000">
                <a:solidFill>
                  <a:srgbClr val="00000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80615" y="-921788"/>
            <a:ext cx="10659513" cy="11819558"/>
            <a:chOff x="0" y="0"/>
            <a:chExt cx="2807444" cy="31129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7444" cy="3112970"/>
            </a:xfrm>
            <a:custGeom>
              <a:avLst/>
              <a:gdLst/>
              <a:ahLst/>
              <a:cxnLst/>
              <a:rect r="r" b="b" t="t" l="l"/>
              <a:pathLst>
                <a:path h="3112970" w="2807444">
                  <a:moveTo>
                    <a:pt x="37041" y="0"/>
                  </a:moveTo>
                  <a:lnTo>
                    <a:pt x="2770403" y="0"/>
                  </a:lnTo>
                  <a:cubicBezTo>
                    <a:pt x="2790860" y="0"/>
                    <a:pt x="2807444" y="16584"/>
                    <a:pt x="2807444" y="37041"/>
                  </a:cubicBezTo>
                  <a:lnTo>
                    <a:pt x="2807444" y="3075929"/>
                  </a:lnTo>
                  <a:cubicBezTo>
                    <a:pt x="2807444" y="3085753"/>
                    <a:pt x="2803541" y="3095174"/>
                    <a:pt x="2796595" y="3102121"/>
                  </a:cubicBezTo>
                  <a:cubicBezTo>
                    <a:pt x="2789648" y="3109067"/>
                    <a:pt x="2780227" y="3112970"/>
                    <a:pt x="2770403" y="3112970"/>
                  </a:cubicBezTo>
                  <a:lnTo>
                    <a:pt x="37041" y="3112970"/>
                  </a:lnTo>
                  <a:cubicBezTo>
                    <a:pt x="16584" y="3112970"/>
                    <a:pt x="0" y="3096386"/>
                    <a:pt x="0" y="3075929"/>
                  </a:cubicBezTo>
                  <a:lnTo>
                    <a:pt x="0" y="37041"/>
                  </a:lnTo>
                  <a:cubicBezTo>
                    <a:pt x="0" y="16584"/>
                    <a:pt x="16584" y="0"/>
                    <a:pt x="37041" y="0"/>
                  </a:cubicBezTo>
                  <a:close/>
                </a:path>
              </a:pathLst>
            </a:custGeom>
            <a:solidFill>
              <a:srgbClr val="FFC4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07444" cy="3160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92213" y="6096952"/>
            <a:ext cx="7436088" cy="91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Arial Bold"/>
              </a:rPr>
              <a:t>UNDER MENTORSHIP OF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92213" y="7341135"/>
            <a:ext cx="9047575" cy="268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HK Grotesk Medium Bold"/>
              </a:rPr>
              <a:t>Dr. Sharad Saxena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HK Grotesk Medium Bold"/>
              </a:rPr>
              <a:t>Associate Professor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HK Grotesk Medium Bold"/>
              </a:rPr>
              <a:t>Computer Science and Engineering Department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HK Grotesk Medium Bold"/>
              </a:rPr>
              <a:t>TIET,Patiala,Punjab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92213" y="790575"/>
            <a:ext cx="738787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PRESENTATION BY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689543"/>
            <a:ext cx="9095787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K Grotesk Medium"/>
              </a:rPr>
              <a:t>Arpit Sagar                        102003130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K Grotesk Medium"/>
              </a:rPr>
              <a:t>Manpreet Singh                102003171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K Grotesk Medium"/>
              </a:rPr>
              <a:t>Madhvan Jindal                102003184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HK Grotesk Medium"/>
              </a:rPr>
              <a:t>Jitesh Garg                        102017180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0827" y="6123002"/>
            <a:ext cx="5474178" cy="3383537"/>
          </a:xfrm>
          <a:custGeom>
            <a:avLst/>
            <a:gdLst/>
            <a:ahLst/>
            <a:cxnLst/>
            <a:rect r="r" b="b" t="t" l="l"/>
            <a:pathLst>
              <a:path h="3383537" w="5474178">
                <a:moveTo>
                  <a:pt x="0" y="0"/>
                </a:moveTo>
                <a:lnTo>
                  <a:pt x="5474178" y="0"/>
                </a:lnTo>
                <a:lnTo>
                  <a:pt x="5474178" y="3383537"/>
                </a:lnTo>
                <a:lnTo>
                  <a:pt x="0" y="338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38" t="-34153" r="-16181" b="-932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76300"/>
            <a:ext cx="5666305" cy="276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>
                <a:solidFill>
                  <a:srgbClr val="243762"/>
                </a:solidFill>
                <a:latin typeface="Arial"/>
              </a:rPr>
              <a:t>END-SEMESTER EVALUATION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737373"/>
                </a:solidFill>
                <a:latin typeface="HK Grotesk Medium"/>
              </a:rPr>
              <a:t>January 2024  -  May 2024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749077" y="1948497"/>
            <a:ext cx="9095787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K Grotesk Medium Bold"/>
              </a:rPr>
              <a:t>ASCPG 17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" r="0" b="-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67" y="2328545"/>
            <a:ext cx="16230600" cy="654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HK Grotesk Medium Bold"/>
              </a:rPr>
              <a:t>Business analytics is the process of utilizing data analysis and statistical methods to derive actionable insights for informed decision-making within an organization.</a:t>
            </a:r>
          </a:p>
          <a:p>
            <a:pPr algn="l">
              <a:lnSpc>
                <a:spcPts val="5179"/>
              </a:lnSpc>
            </a:pP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HK Grotesk Medium Bold"/>
              </a:rPr>
              <a:t>As businesses strive for efficiency and effectiveness in their operations, the need for automation in business analytics becomes paramount.</a:t>
            </a:r>
          </a:p>
          <a:p>
            <a:pPr algn="l">
              <a:lnSpc>
                <a:spcPts val="5179"/>
              </a:lnSpc>
            </a:pP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HK Grotesk Medium Bold"/>
              </a:rPr>
              <a:t> Automation involves the use of technologies such as Machine Learning (LLMs) and Data Analytics to streamline and expedite the analytics process.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6830" y="790575"/>
            <a:ext cx="159334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PROJECT BACKGROUND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3013" y="6357621"/>
            <a:ext cx="15724387" cy="7770902"/>
            <a:chOff x="0" y="0"/>
            <a:chExt cx="4141402" cy="2046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1402" cy="2046657"/>
            </a:xfrm>
            <a:custGeom>
              <a:avLst/>
              <a:gdLst/>
              <a:ahLst/>
              <a:cxnLst/>
              <a:rect r="r" b="b" t="t" l="l"/>
              <a:pathLst>
                <a:path h="2046657" w="4141402">
                  <a:moveTo>
                    <a:pt x="25110" y="0"/>
                  </a:moveTo>
                  <a:lnTo>
                    <a:pt x="4116293" y="0"/>
                  </a:lnTo>
                  <a:cubicBezTo>
                    <a:pt x="4122952" y="0"/>
                    <a:pt x="4129339" y="2646"/>
                    <a:pt x="4134048" y="7355"/>
                  </a:cubicBezTo>
                  <a:cubicBezTo>
                    <a:pt x="4138757" y="12064"/>
                    <a:pt x="4141402" y="18450"/>
                    <a:pt x="4141402" y="25110"/>
                  </a:cubicBezTo>
                  <a:lnTo>
                    <a:pt x="4141402" y="2021548"/>
                  </a:lnTo>
                  <a:cubicBezTo>
                    <a:pt x="4141402" y="2028207"/>
                    <a:pt x="4138757" y="2034594"/>
                    <a:pt x="4134048" y="2039303"/>
                  </a:cubicBezTo>
                  <a:cubicBezTo>
                    <a:pt x="4129339" y="2044012"/>
                    <a:pt x="4122952" y="2046657"/>
                    <a:pt x="4116293" y="2046657"/>
                  </a:cubicBezTo>
                  <a:lnTo>
                    <a:pt x="25110" y="2046657"/>
                  </a:lnTo>
                  <a:cubicBezTo>
                    <a:pt x="18450" y="2046657"/>
                    <a:pt x="12064" y="2044012"/>
                    <a:pt x="7355" y="2039303"/>
                  </a:cubicBezTo>
                  <a:cubicBezTo>
                    <a:pt x="2646" y="2034594"/>
                    <a:pt x="0" y="2028207"/>
                    <a:pt x="0" y="2021548"/>
                  </a:cubicBezTo>
                  <a:lnTo>
                    <a:pt x="0" y="25110"/>
                  </a:lnTo>
                  <a:cubicBezTo>
                    <a:pt x="0" y="18450"/>
                    <a:pt x="2646" y="12064"/>
                    <a:pt x="7355" y="7355"/>
                  </a:cubicBezTo>
                  <a:cubicBezTo>
                    <a:pt x="12064" y="2646"/>
                    <a:pt x="18450" y="0"/>
                    <a:pt x="25110" y="0"/>
                  </a:cubicBezTo>
                  <a:close/>
                </a:path>
              </a:pathLst>
            </a:custGeom>
            <a:solidFill>
              <a:srgbClr val="FFC4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1402" cy="2094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99763" y="6594064"/>
            <a:ext cx="4572119" cy="3499749"/>
          </a:xfrm>
          <a:custGeom>
            <a:avLst/>
            <a:gdLst/>
            <a:ahLst/>
            <a:cxnLst/>
            <a:rect r="r" b="b" t="t" l="l"/>
            <a:pathLst>
              <a:path h="3499749" w="4572119">
                <a:moveTo>
                  <a:pt x="0" y="0"/>
                </a:moveTo>
                <a:lnTo>
                  <a:pt x="4572119" y="0"/>
                </a:lnTo>
                <a:lnTo>
                  <a:pt x="4572119" y="3499749"/>
                </a:lnTo>
                <a:lnTo>
                  <a:pt x="0" y="3499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899763" y="6092833"/>
            <a:ext cx="4131254" cy="4194167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2416866" y="6604538"/>
            <a:ext cx="3648985" cy="3682462"/>
          </a:xfrm>
          <a:custGeom>
            <a:avLst/>
            <a:gdLst/>
            <a:ahLst/>
            <a:cxnLst/>
            <a:rect r="r" b="b" t="t" l="l"/>
            <a:pathLst>
              <a:path h="3682462" w="3648985">
                <a:moveTo>
                  <a:pt x="0" y="0"/>
                </a:moveTo>
                <a:lnTo>
                  <a:pt x="3648985" y="0"/>
                </a:lnTo>
                <a:lnTo>
                  <a:pt x="3648985" y="3682462"/>
                </a:lnTo>
                <a:lnTo>
                  <a:pt x="0" y="3682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3926" y="209550"/>
            <a:ext cx="159334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5826" y="1876425"/>
            <a:ext cx="16230600" cy="448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HK Grotesk Medium Bold"/>
              </a:rPr>
              <a:t>To develop a sophisticated dashboard that revolutionizes the way businesses analyze and interpret their data. 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HK Grotesk Medium Bold"/>
              </a:rPr>
              <a:t>By leveraging Machine Learning (LLMs) and Data Analytics, the dashboard will provide automated visual charts and graph generation, data representation and data?driven insights, tailored to customer prompts.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HK Grotesk Medium Bold"/>
              </a:rPr>
              <a:t> This project aims to create a highly informative and interactive dashboard that empowers businesses to make informed decisions and drive their success through automated analytics.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29" t="0" r="-23529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65001" y="1552575"/>
          <a:ext cx="17465017" cy="8559819"/>
        </p:xfrm>
        <a:graphic>
          <a:graphicData uri="http://schemas.openxmlformats.org/drawingml/2006/table">
            <a:tbl>
              <a:tblPr/>
              <a:tblGrid>
                <a:gridCol w="1727754"/>
                <a:gridCol w="2777699"/>
                <a:gridCol w="4736087"/>
                <a:gridCol w="8223478"/>
              </a:tblGrid>
              <a:tr h="1194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 Bold"/>
                        </a:rPr>
                        <a:t>Sr.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 Bold"/>
                        </a:rPr>
                        <a:t>Findings/Remarks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854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Mazzullo, E., Bulut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24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 Learning Analytics in the Era of Large</a:t>
                      </a:r>
                      <a:endParaRPr lang="en-US" sz="1100"/>
                    </a:p>
                    <a:p>
                      <a:pPr algn="just">
                        <a:lnSpc>
                          <a:spcPts val="3024"/>
                        </a:lnSpc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 Language Models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Learning analytics face challenges with design, and interpretability. Future research should enhance model generalizability, address ethical concerns, and involve stakeholders in development and evaluation.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534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Ma, C., Zhang, J., Zhu, Z., Yang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 AgentBoard: An Analytical Evaluation   Board of Multi-turn LLM Agents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AgentBoard enhances the evaluation of LLM agents by offering a comprehensive benchmark and toolkit that captures incremental progress and facilitates detailed, interactive analysis.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534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Susnjak, Hwang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Automating Research Synthesis with Domain-Specific Large Language Model Fine-Tuning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(SLRs) effectively, maintaining high factual accuracy and proposing solutions for mitigating LLM hallucination.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24405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Li, H., Appleby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A Preliminary Roadmap for LLMs as Assistants in Exploring, Analyzing, and Visualizing Knowledge Graphs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A mixed-methods study explores how LLM Models assist users in visual exploration and analysis of Knowledge Graphs (KGs). Participants desire LLMs to facilitate data retrieval, identify relationships, and create on-demand visualizations from KGs, preferably through chat-based widgets.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363926" y="209550"/>
            <a:ext cx="159334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LITERATURE SURVEY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29" t="0" r="-235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3926" y="209550"/>
            <a:ext cx="159334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LITERATURE SURVEY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31308" y="1552575"/>
          <a:ext cx="16998709" cy="8503479"/>
        </p:xfrm>
        <a:graphic>
          <a:graphicData uri="http://schemas.openxmlformats.org/drawingml/2006/table">
            <a:tbl>
              <a:tblPr/>
              <a:tblGrid>
                <a:gridCol w="1256443"/>
                <a:gridCol w="2082062"/>
                <a:gridCol w="4632498"/>
                <a:gridCol w="9027706"/>
              </a:tblGrid>
              <a:tr h="119487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 Bold"/>
                        </a:rPr>
                        <a:t>Sr.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 Bold"/>
                        </a:rPr>
                        <a:t>Findings/Remarks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5544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Ajay Singh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24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Generative AI Enabled Conversational Chatbot for Drilling and Production Analytics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The paper proposes workflow integrating large language models and machine learning for an AI-enabled chatbot to analyze rig and production data, offering diagnostic insights with transformative potential in the energy industry.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5351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Hong, M., &amp; Crisan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Conversational AI Threads for Visualizing Multidimensional Datasets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Generative LLMs hold promise for data analysis, inspiring the creation of AI Threads, an analytic chatbot that improves efficiency with proactive conversational context management.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9308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W. Chen, Z. Milosevic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Real-Time Analytics: Concepts, Architectures, and ML/AI Considerations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The paper reviews real-time analytics solutions, covering infrastructure, processing, and analytics platforms, and explores the integration of machine learning and AI. Case studies in finance and health research.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228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Susnjak, 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A Prescriptive Learning Analytics Framework: Beyond Predictive Modelling and onto Explainable AI with Prescriptive Analytics and ChatGPT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 spc="-84">
                          <a:solidFill>
                            <a:srgbClr val="000000"/>
                          </a:solidFill>
                          <a:latin typeface="Arial"/>
                        </a:rPr>
                        <a:t>Recent Learning Analytics research focuses on predictive analytics but lacks interpretability and prescriptive analytics. AI enables transparent predictions and tailored advice. A novel framework integrates transparent machine learning, prescriptive analytics, and large language models, showcasing ChatGPT's potential for human-readable feedback.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2591" y="2160867"/>
            <a:ext cx="11745692" cy="7954001"/>
          </a:xfrm>
          <a:custGeom>
            <a:avLst/>
            <a:gdLst/>
            <a:ahLst/>
            <a:cxnLst/>
            <a:rect r="r" b="b" t="t" l="l"/>
            <a:pathLst>
              <a:path h="7954001" w="11745692">
                <a:moveTo>
                  <a:pt x="0" y="0"/>
                </a:moveTo>
                <a:lnTo>
                  <a:pt x="11745692" y="0"/>
                </a:lnTo>
                <a:lnTo>
                  <a:pt x="11745692" y="7954001"/>
                </a:lnTo>
                <a:lnTo>
                  <a:pt x="0" y="7954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2" t="0" r="-612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0442"/>
            <a:ext cx="15933474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ARCHITECTURE </a:t>
            </a:r>
            <a:r>
              <a:rPr lang="en-US" sz="6000">
                <a:solidFill>
                  <a:srgbClr val="000000"/>
                </a:solidFill>
                <a:latin typeface="Arial Bold"/>
              </a:rPr>
              <a:t> OF THE PROJECT</a:t>
            </a:r>
          </a:p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Arial Bold"/>
              </a:rPr>
              <a:t> Block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7721012"/>
            <a:ext cx="2845349" cy="2565988"/>
          </a:xfrm>
          <a:custGeom>
            <a:avLst/>
            <a:gdLst/>
            <a:ahLst/>
            <a:cxnLst/>
            <a:rect r="r" b="b" t="t" l="l"/>
            <a:pathLst>
              <a:path h="2565988" w="2845349">
                <a:moveTo>
                  <a:pt x="0" y="0"/>
                </a:moveTo>
                <a:lnTo>
                  <a:pt x="2845349" y="0"/>
                </a:lnTo>
                <a:lnTo>
                  <a:pt x="2845349" y="2565988"/>
                </a:lnTo>
                <a:lnTo>
                  <a:pt x="0" y="2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442651" y="0"/>
            <a:ext cx="2845349" cy="2565988"/>
          </a:xfrm>
          <a:custGeom>
            <a:avLst/>
            <a:gdLst/>
            <a:ahLst/>
            <a:cxnLst/>
            <a:rect r="r" b="b" t="t" l="l"/>
            <a:pathLst>
              <a:path h="2565988" w="2845349">
                <a:moveTo>
                  <a:pt x="0" y="0"/>
                </a:moveTo>
                <a:lnTo>
                  <a:pt x="2845349" y="0"/>
                </a:lnTo>
                <a:lnTo>
                  <a:pt x="2845349" y="2565988"/>
                </a:lnTo>
                <a:lnTo>
                  <a:pt x="0" y="2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45066" y="1028700"/>
            <a:ext cx="8745868" cy="9116179"/>
          </a:xfrm>
          <a:custGeom>
            <a:avLst/>
            <a:gdLst/>
            <a:ahLst/>
            <a:cxnLst/>
            <a:rect r="r" b="b" t="t" l="l"/>
            <a:pathLst>
              <a:path h="9116179" w="8745868">
                <a:moveTo>
                  <a:pt x="0" y="0"/>
                </a:moveTo>
                <a:lnTo>
                  <a:pt x="8745869" y="0"/>
                </a:lnTo>
                <a:lnTo>
                  <a:pt x="8745869" y="9116179"/>
                </a:lnTo>
                <a:lnTo>
                  <a:pt x="0" y="9116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721012"/>
            <a:ext cx="2845349" cy="2565988"/>
          </a:xfrm>
          <a:custGeom>
            <a:avLst/>
            <a:gdLst/>
            <a:ahLst/>
            <a:cxnLst/>
            <a:rect r="r" b="b" t="t" l="l"/>
            <a:pathLst>
              <a:path h="2565988" w="2845349">
                <a:moveTo>
                  <a:pt x="0" y="0"/>
                </a:moveTo>
                <a:lnTo>
                  <a:pt x="2845349" y="0"/>
                </a:lnTo>
                <a:lnTo>
                  <a:pt x="2845349" y="2565988"/>
                </a:lnTo>
                <a:lnTo>
                  <a:pt x="0" y="2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25826" y="115532"/>
            <a:ext cx="15933474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al Bold"/>
              </a:rPr>
              <a:t>ACTIVITY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5442651" y="0"/>
            <a:ext cx="2845349" cy="2565988"/>
          </a:xfrm>
          <a:custGeom>
            <a:avLst/>
            <a:gdLst/>
            <a:ahLst/>
            <a:cxnLst/>
            <a:rect r="r" b="b" t="t" l="l"/>
            <a:pathLst>
              <a:path h="2565988" w="2845349">
                <a:moveTo>
                  <a:pt x="0" y="0"/>
                </a:moveTo>
                <a:lnTo>
                  <a:pt x="2845349" y="0"/>
                </a:lnTo>
                <a:lnTo>
                  <a:pt x="2845349" y="2565988"/>
                </a:lnTo>
                <a:lnTo>
                  <a:pt x="0" y="2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7263" y="333375"/>
            <a:ext cx="159334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CLASS DIAGRAM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36331" y="1991352"/>
            <a:ext cx="17314966" cy="7845247"/>
          </a:xfrm>
          <a:custGeom>
            <a:avLst/>
            <a:gdLst/>
            <a:ahLst/>
            <a:cxnLst/>
            <a:rect r="r" b="b" t="t" l="l"/>
            <a:pathLst>
              <a:path h="7845247" w="17314966">
                <a:moveTo>
                  <a:pt x="0" y="0"/>
                </a:moveTo>
                <a:lnTo>
                  <a:pt x="17314966" y="0"/>
                </a:lnTo>
                <a:lnTo>
                  <a:pt x="17314966" y="7845247"/>
                </a:lnTo>
                <a:lnTo>
                  <a:pt x="0" y="78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DAGGllIKZeU</dc:identifier>
  <dcterms:modified xsi:type="dcterms:W3CDTF">2011-08-01T06:04:30Z</dcterms:modified>
  <cp:revision>1</cp:revision>
  <dc:title>Analytics AI</dc:title>
</cp:coreProperties>
</file>